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3"/>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57" r:id="rId40"/>
    <p:sldId id="318"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6" autoAdjust="0"/>
    <p:restoredTop sz="93393" autoAdjust="0"/>
  </p:normalViewPr>
  <p:slideViewPr>
    <p:cSldViewPr snapToGrid="0">
      <p:cViewPr varScale="1">
        <p:scale>
          <a:sx n="65" d="100"/>
          <a:sy n="65" d="100"/>
        </p:scale>
        <p:origin x="612"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Fabrikam needs to build an inventory of their current systems. Determine what needs to be tracked in this inventory. What information would you track in your inventory to help Fabrikam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Fabrikam might use to help with assessments,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Fabrikam to assist with environment assessment. There are also multiple facets to assessing an environment.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**Cost/Benefit Analysis:**</a:t>
            </a:r>
            <a:r>
              <a:rPr lang="en-US" sz="1200" b="0" kern="1200" dirty="0">
                <a:solidFill>
                  <a:schemeClr val="tx1"/>
                </a:solidFill>
                <a:effectLst/>
                <a:latin typeface="+mn-lt"/>
                <a:ea typeface="+mn-ea"/>
                <a:cs typeface="+mn-cs"/>
              </a:rPr>
              <a:t> Fabrikam currently has Software Assurance. Provide a high-level cost/benefit analysis of the following options available to Fabrikam: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Fabrikam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Extended Security Updates. Extended Security Updates allows you to purchase up to 3 years of additional security updates for Windows Server and SQL Server 2008 and 2008 R2.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Fabrikam can take advantage of Azure Hybrid Benefits for Windows and SQL when migrating to Azure. Additionally, migrating your virtual machines to Azure virtual machines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Fabrikam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Fabrikam can also take advantage of Azure Hybrid Benefit. If Fabrikam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vCore</a:t>
            </a:r>
          </a:p>
          <a:p>
            <a:r>
              <a:rPr lang="en-US" sz="1200" b="0" kern="1200" dirty="0">
                <a:solidFill>
                  <a:schemeClr val="tx1"/>
                </a:solidFill>
                <a:effectLst/>
                <a:latin typeface="+mn-lt"/>
                <a:ea typeface="+mn-ea"/>
                <a:cs typeface="+mn-cs"/>
              </a:rPr>
              <a:t>Enterprise Edition license = 4x General Purpose vCore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estimate cost savings, Fabrikam should use the Azure TCO Calculator.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four cloud migration strategies, rehost, refactor, rearchitect and rebuild.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Rehost</a:t>
            </a:r>
            <a:r>
              <a:rPr lang="en-US" sz="1200" b="0" i="0" kern="1200" dirty="0">
                <a:solidFill>
                  <a:schemeClr val="tx1"/>
                </a:solidFill>
                <a:effectLst/>
                <a:latin typeface="+mn-lt"/>
                <a:ea typeface="+mn-ea"/>
                <a:cs typeface="+mn-cs"/>
              </a:rPr>
              <a:t>: This strategy is often referred to as "lift and shift" migration, this no-code option lets you migrate your existing applications to Azure quickly. Each application is migrated as-is, which provides the benefits of the cloud without the risks or costs of making code changes.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move applications from your datacenter to the cloud quickly.</a:t>
            </a:r>
          </a:p>
          <a:p>
            <a:pPr lvl="1"/>
            <a:r>
              <a:rPr lang="en-US" sz="1200" b="0" i="0" kern="1200" dirty="0">
                <a:solidFill>
                  <a:schemeClr val="tx1"/>
                </a:solidFill>
                <a:effectLst/>
                <a:latin typeface="+mn-lt"/>
                <a:ea typeface="+mn-ea"/>
                <a:cs typeface="+mn-cs"/>
              </a:rPr>
              <a:t>Your apps are architected to leverage Azure IaaS scalability.</a:t>
            </a:r>
          </a:p>
          <a:p>
            <a:pPr lvl="1"/>
            <a:r>
              <a:rPr lang="en-US" sz="1200" b="0" i="0" kern="1200" dirty="0">
                <a:solidFill>
                  <a:schemeClr val="tx1"/>
                </a:solidFill>
                <a:effectLst/>
                <a:latin typeface="+mn-lt"/>
                <a:ea typeface="+mn-ea"/>
                <a:cs typeface="+mn-cs"/>
              </a:rPr>
              <a:t>Your business requires the applications but doesn’t need to change their capabilities right away.</a:t>
            </a:r>
          </a:p>
          <a:p>
            <a:pPr lvl="1"/>
            <a:r>
              <a:rPr lang="en-US" sz="1200" b="0" i="0" kern="1200" dirty="0">
                <a:solidFill>
                  <a:schemeClr val="tx1"/>
                </a:solidFill>
                <a:effectLst/>
                <a:latin typeface="+mn-lt"/>
                <a:ea typeface="+mn-ea"/>
                <a:cs typeface="+mn-cs"/>
              </a:rPr>
              <a:t>Your applications or database requirements can only be met using an Azure IaaS VM.</a:t>
            </a:r>
          </a:p>
          <a:p>
            <a:pPr lvl="1"/>
            <a:r>
              <a:rPr lang="en-US" sz="1200" b="0" i="0" kern="1200" dirty="0">
                <a:solidFill>
                  <a:schemeClr val="tx1"/>
                </a:solidFill>
                <a:effectLst/>
                <a:latin typeface="+mn-lt"/>
                <a:ea typeface="+mn-ea"/>
                <a:cs typeface="+mn-cs"/>
              </a:rPr>
              <a:t>You need to move the application with no code changes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Refactoring, often referred to as "repackaging," is a cloud migration approach that lets you minimally alter application code or apply configuration changes necessary to connect the application to Azure PaaS and take better advantage of the cloud. For example, you can move your existing apps to Azure App Service or Azure Kubernetes Service (AKS). You can also refactor your relational and non-relational databases into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use an existing code base and development skills, and code portability is a concern.</a:t>
            </a:r>
          </a:p>
          <a:p>
            <a:pPr lvl="1"/>
            <a:r>
              <a:rPr lang="en-US" sz="1200" b="0" i="0" kern="1200" dirty="0">
                <a:solidFill>
                  <a:schemeClr val="tx1"/>
                </a:solidFill>
                <a:effectLst/>
                <a:latin typeface="+mn-lt"/>
                <a:ea typeface="+mn-ea"/>
                <a:cs typeface="+mn-cs"/>
              </a:rPr>
              <a:t>Your application can be easily repackaged to work in Azure.</a:t>
            </a:r>
          </a:p>
          <a:p>
            <a:pPr lvl="1"/>
            <a:r>
              <a:rPr lang="en-US" sz="1200" b="0" i="0" kern="1200" dirty="0">
                <a:solidFill>
                  <a:schemeClr val="tx1"/>
                </a:solidFill>
                <a:effectLst/>
                <a:latin typeface="+mn-lt"/>
                <a:ea typeface="+mn-ea"/>
                <a:cs typeface="+mn-cs"/>
              </a:rPr>
              <a:t>You want to apply innovative DevOps practices provided by Azure.</a:t>
            </a:r>
          </a:p>
          <a:p>
            <a:pPr lvl="1"/>
            <a:r>
              <a:rPr lang="en-US" sz="1200" b="0" i="0" kern="1200" dirty="0">
                <a:solidFill>
                  <a:schemeClr val="tx1"/>
                </a:solidFill>
                <a:effectLst/>
                <a:latin typeface="+mn-lt"/>
                <a:ea typeface="+mn-ea"/>
                <a:cs typeface="+mn-cs"/>
              </a:rPr>
              <a:t>Your IT team is investing in DevOps using a container strategy for certain workloads.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Modify or extend an existing application's code base to optimize the application architecture for cloud scale. For example, decompose a monolithic application into microservices that work together and readily scale. And rearchitect your relational and non-relational databases to Azure fully-managed DBaaS solutions, like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Your application needs a major revision to incorporate new capabilities or to work more effectively on a cloud platform.</a:t>
            </a:r>
          </a:p>
          <a:p>
            <a:pPr lvl="1"/>
            <a:r>
              <a:rPr lang="en-US" sz="1200" b="0" i="0" kern="1200" dirty="0">
                <a:solidFill>
                  <a:schemeClr val="tx1"/>
                </a:solidFill>
                <a:effectLst/>
                <a:latin typeface="+mn-lt"/>
                <a:ea typeface="+mn-ea"/>
                <a:cs typeface="+mn-cs"/>
              </a:rPr>
              <a:t>You want to make use of existing application investments.</a:t>
            </a:r>
          </a:p>
          <a:p>
            <a:pPr lvl="1"/>
            <a:r>
              <a:rPr lang="en-US" sz="1200" b="0" i="0" kern="1200" dirty="0">
                <a:solidFill>
                  <a:schemeClr val="tx1"/>
                </a:solidFill>
                <a:effectLst/>
                <a:latin typeface="+mn-lt"/>
                <a:ea typeface="+mn-ea"/>
                <a:cs typeface="+mn-cs"/>
              </a:rPr>
              <a:t>You want to meet scalability requirements in a cost-effective way.</a:t>
            </a:r>
          </a:p>
          <a:p>
            <a:pPr lvl="1"/>
            <a:r>
              <a:rPr lang="en-US" sz="1200" b="0" i="0" kern="1200" dirty="0">
                <a:solidFill>
                  <a:schemeClr val="tx1"/>
                </a:solidFill>
                <a:effectLst/>
                <a:latin typeface="+mn-lt"/>
                <a:ea typeface="+mn-ea"/>
                <a:cs typeface="+mn-cs"/>
              </a:rPr>
              <a:t>You want to minimize use of virtual machines.</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Rebuild an application from scratch using cloud-native technologies from Azure. For example, build greenfield applications with cloud-native technologies like serverless, Azure AI, Azure SQL Database Managed Instance, Azure Cosmos DB, and others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want rapid development, and the existing application is limiting in terms of functionality and lifespan.</a:t>
            </a:r>
          </a:p>
          <a:p>
            <a:pPr lvl="1"/>
            <a:r>
              <a:rPr lang="en-US" sz="1200" b="0" i="0" kern="1200" dirty="0">
                <a:solidFill>
                  <a:schemeClr val="tx1"/>
                </a:solidFill>
                <a:effectLst/>
                <a:latin typeface="+mn-lt"/>
                <a:ea typeface="+mn-ea"/>
                <a:cs typeface="+mn-cs"/>
              </a:rPr>
              <a:t>You’re ready to build new applications using cloud-native technologies.</a:t>
            </a:r>
          </a:p>
          <a:p>
            <a:pPr lvl="1"/>
            <a:r>
              <a:rPr lang="en-US" sz="1200" b="0" i="0" kern="1200" dirty="0">
                <a:solidFill>
                  <a:schemeClr val="tx1"/>
                </a:solidFill>
                <a:effectLst/>
                <a:latin typeface="+mn-lt"/>
                <a:ea typeface="+mn-ea"/>
                <a:cs typeface="+mn-cs"/>
              </a:rPr>
              <a:t>You want to build innovative apps taking advantage of advancements in AI, blockchain, and IoT.</a:t>
            </a:r>
          </a:p>
          <a:p>
            <a:pPr lvl="1"/>
            <a:r>
              <a:rPr lang="en-US" sz="1200" b="0" i="0" kern="1200" dirty="0">
                <a:solidFill>
                  <a:schemeClr val="tx1"/>
                </a:solidFill>
                <a:effectLst/>
                <a:latin typeface="+mn-lt"/>
                <a:ea typeface="+mn-ea"/>
                <a:cs typeface="+mn-cs"/>
              </a:rPr>
              <a:t>You want to expedite your business innovation.</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pPr marL="0" indent="0">
              <a:buNone/>
            </a:pPr>
            <a:r>
              <a:rPr lang="en-US" sz="1200" dirty="0">
                <a:solidFill>
                  <a:schemeClr val="tx1"/>
                </a:solidFill>
              </a:rPr>
              <a:t>***Not really for identifying and inventory but… </a:t>
            </a: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3850606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12/17/2018 10:41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is preparing for Windows and SQL Server 2008/R2 end of support and would like to better understand their options for upgrade and migration. 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1619948"/>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202131"/>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6733" y="1817508"/>
            <a:ext cx="719439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pic>
        <p:nvPicPr>
          <p:cNvPr id="8" name="Picture 7" descr="The Azure Database Migration Service allows you to migrate from multiple database sources to Azure Data platforms with minimal downtime">
            <a:extLst>
              <a:ext uri="{FF2B5EF4-FFF2-40B4-BE49-F238E27FC236}">
                <a16:creationId xmlns:a16="http://schemas.microsoft.com/office/drawing/2014/main" id="{2D76C64B-163A-418D-8039-7A8F2DAAF20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862970" y="1657570"/>
            <a:ext cx="5510425" cy="4219370"/>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pic>
        <p:nvPicPr>
          <p:cNvPr id="6" name="Picture 5" descr="The Azure Security Center provides a unified view of security across on-premises and cloud workloads">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pic>
        <p:nvPicPr>
          <p:cNvPr id="6" name="Picture 5" descr="Azure Cost Management by Cloudyn allows you to monitor and visualize usage and cost to better optimize your cloud spend">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6879" y="1276100"/>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Database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3200" dirty="0">
                <a:solidFill>
                  <a:schemeClr val="tx1"/>
                </a:solidFill>
              </a:rPr>
              <a:t>The solution for Fabrikam's scenario :</a:t>
            </a:r>
          </a:p>
          <a:p>
            <a:pPr lvl="0">
              <a:spcAft>
                <a:spcPts val="600"/>
              </a:spcAft>
            </a:pPr>
            <a:r>
              <a:rPr lang="en-US" sz="3200" dirty="0">
                <a:solidFill>
                  <a:schemeClr val="tx1"/>
                </a:solidFill>
              </a:rPr>
              <a:t>Assessment consisting of three steps; discovery, mapping, and evaluation of all the systems in the organization.</a:t>
            </a:r>
          </a:p>
          <a:p>
            <a:pPr lvl="0">
              <a:spcAft>
                <a:spcPts val="600"/>
              </a:spcAft>
            </a:pPr>
            <a:r>
              <a:rPr lang="en-US" sz="3200" dirty="0">
                <a:solidFill>
                  <a:schemeClr val="tx1"/>
                </a:solidFill>
              </a:rPr>
              <a:t>Migration of resources. Out of the assessment we will decide if we should rehost, refactor, rearchitect or rebuild each workload. </a:t>
            </a:r>
          </a:p>
          <a:p>
            <a:pPr lvl="0">
              <a:spcAft>
                <a:spcPts val="600"/>
              </a:spcAft>
            </a:pPr>
            <a:r>
              <a:rPr lang="en-US" sz="32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pic>
        <p:nvPicPr>
          <p:cNvPr id="7" name="Picture 6" descr="Identify any tools that Fabrikam might use to help with assessments">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373779"/>
          </a:xfrm>
          <a:prstGeom prst="rect">
            <a:avLst/>
          </a:prstGeom>
          <a:noFill/>
        </p:spPr>
        <p:txBody>
          <a:bodyPr wrap="square" lIns="182880" tIns="146304" rIns="182880" bIns="146304" rtlCol="0">
            <a:spAutoFit/>
          </a:bodyPr>
          <a:lstStyle/>
          <a:p>
            <a:r>
              <a:rPr lang="en-US" sz="2200" dirty="0"/>
              <a:t>Many customers have huge on-premises footprints of Windows Server and SQL Server 2008 and 2008 R2, but these products are rapidly approaching End of Support. This session is designed to help customers understand the risks of running unsupported software and presents great options for using EOS to modernize in Azure or on-premises.</a:t>
            </a:r>
          </a:p>
          <a:p>
            <a:endParaRPr lang="en-US" sz="2200" dirty="0"/>
          </a:p>
          <a:p>
            <a:r>
              <a:rPr lang="en-US" sz="2200" dirty="0"/>
              <a:t>In this whiteboard design session, you will work with a group to look at the process of migrating workloads to Azure.</a:t>
            </a:r>
          </a:p>
          <a:p>
            <a:endParaRPr lang="en-US" sz="2200" dirty="0"/>
          </a:p>
          <a:p>
            <a:r>
              <a:rPr lang="en-US" sz="2200" dirty="0"/>
              <a:t>At the end of this whiteboard design session, you will leave with the information needed to develop a solid migration plan to keep mission-critical apps and data protected as they are transitioned and modernized. Topics covered will include how to get an inventory of a 2008 server environment, how to categorize 2008 workloads and evaluate the best option for each category, migration and upgrade tools available, TCO analysis tools, offers available from Microsoft to leverage existing licenses and innovations of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Find a complete list of migration partners on the Azure Migration Center web page">
            <a:extLst>
              <a:ext uri="{FF2B5EF4-FFF2-40B4-BE49-F238E27FC236}">
                <a16:creationId xmlns:a16="http://schemas.microsoft.com/office/drawing/2014/main" id="{8A268A05-7FC0-4298-8B30-54F78DFE8509}"/>
              </a:ext>
            </a:extLst>
          </p:cNvPr>
          <p:cNvPicPr>
            <a:picLocks noChangeAspect="1"/>
          </p:cNvPicPr>
          <p:nvPr/>
        </p:nvPicPr>
        <p:blipFill>
          <a:blip r:embed="rId3"/>
          <a:stretch>
            <a:fillRect/>
          </a:stretch>
        </p:blipFill>
        <p:spPr>
          <a:xfrm>
            <a:off x="667041" y="4596934"/>
            <a:ext cx="10857917" cy="1896020"/>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0" y="1480573"/>
            <a:ext cx="7049999" cy="5237165"/>
          </a:xfrm>
        </p:spPr>
        <p:txBody>
          <a:bodyPr>
            <a:noAutofit/>
          </a:bodyPr>
          <a:lstStyle/>
          <a:p>
            <a:pPr marL="0" indent="0">
              <a:spcAft>
                <a:spcPts val="600"/>
              </a:spcAft>
              <a:buNone/>
            </a:pPr>
            <a:r>
              <a:rPr lang="en-US" sz="3200" dirty="0">
                <a:solidFill>
                  <a:schemeClr val="tx1"/>
                </a:solidFill>
              </a:rPr>
              <a:t>Cost/Benefit Analysis</a:t>
            </a:r>
            <a:endParaRPr lang="en-US" sz="2800" dirty="0">
              <a:solidFill>
                <a:schemeClr val="tx1"/>
              </a:solidFill>
            </a:endParaRPr>
          </a:p>
          <a:p>
            <a:pPr>
              <a:spcAft>
                <a:spcPts val="600"/>
              </a:spcAft>
            </a:pPr>
            <a:r>
              <a:rPr lang="en-US" sz="2800" dirty="0">
                <a:solidFill>
                  <a:schemeClr val="tx1"/>
                </a:solidFill>
              </a:rPr>
              <a:t>Maintain the current version</a:t>
            </a:r>
          </a:p>
          <a:p>
            <a:pPr lvl="1">
              <a:spcAft>
                <a:spcPts val="600"/>
              </a:spcAft>
            </a:pPr>
            <a:r>
              <a:rPr lang="en-US" sz="2400" dirty="0">
                <a:solidFill>
                  <a:schemeClr val="tx1"/>
                </a:solidFill>
              </a:rPr>
              <a:t>Extended Security Updates.</a:t>
            </a:r>
          </a:p>
          <a:p>
            <a:pPr lvl="1">
              <a:spcAft>
                <a:spcPts val="600"/>
              </a:spcAft>
            </a:pPr>
            <a:r>
              <a:rPr lang="en-US" sz="2400" dirty="0">
                <a:solidFill>
                  <a:schemeClr val="tx1"/>
                </a:solidFill>
              </a:rPr>
              <a:t>Tiered pricing model.</a:t>
            </a:r>
          </a:p>
          <a:p>
            <a:pPr>
              <a:spcAft>
                <a:spcPts val="600"/>
              </a:spcAft>
            </a:pPr>
            <a:r>
              <a:rPr lang="en-US" sz="2800" dirty="0">
                <a:solidFill>
                  <a:schemeClr val="tx1"/>
                </a:solidFill>
              </a:rPr>
              <a:t>Rehost to Azure Virtual Machines</a:t>
            </a:r>
            <a:endParaRPr lang="en-US" sz="1400" dirty="0">
              <a:solidFill>
                <a:schemeClr val="tx1"/>
              </a:solidFill>
            </a:endParaRPr>
          </a:p>
          <a:p>
            <a:pPr lvl="1">
              <a:spcAft>
                <a:spcPts val="600"/>
              </a:spcAft>
            </a:pPr>
            <a:r>
              <a:rPr lang="en-US" sz="2400" dirty="0">
                <a:solidFill>
                  <a:schemeClr val="tx1"/>
                </a:solidFill>
              </a:rPr>
              <a:t>Flexibility and scalability of the cloud.</a:t>
            </a:r>
          </a:p>
          <a:p>
            <a:pPr lvl="1">
              <a:spcAft>
                <a:spcPts val="600"/>
              </a:spcAft>
            </a:pPr>
            <a:r>
              <a:rPr lang="en-US" sz="2400" dirty="0">
                <a:solidFill>
                  <a:schemeClr val="tx1"/>
                </a:solidFill>
              </a:rPr>
              <a:t>Take advantage of Azure Hybrid Benefits.</a:t>
            </a:r>
          </a:p>
          <a:p>
            <a:pPr lvl="1">
              <a:spcAft>
                <a:spcPts val="600"/>
              </a:spcAft>
            </a:pPr>
            <a:r>
              <a:rPr lang="en-US" sz="2400" dirty="0">
                <a:solidFill>
                  <a:schemeClr val="tx1"/>
                </a:solidFill>
              </a:rPr>
              <a:t>3 years of Extended Security Updates for Azure Virtual Machines at no charge.</a:t>
            </a:r>
          </a:p>
          <a:p>
            <a:pPr lvl="1">
              <a:spcAft>
                <a:spcPts val="600"/>
              </a:spcAft>
            </a:pPr>
            <a:r>
              <a:rPr lang="en-US" sz="2400" dirty="0">
                <a:solidFill>
                  <a:schemeClr val="tx1"/>
                </a:solidFill>
              </a:rPr>
              <a:t>Use the Azure TCO Calculator to estimate cost savings.</a:t>
            </a:r>
          </a:p>
        </p:txBody>
      </p:sp>
      <p:pic>
        <p:nvPicPr>
          <p:cNvPr id="4" name="Picture 3">
            <a:extLst>
              <a:ext uri="{FF2B5EF4-FFF2-40B4-BE49-F238E27FC236}">
                <a16:creationId xmlns:a16="http://schemas.microsoft.com/office/drawing/2014/main" id="{3B90511C-C29D-402D-979E-FB8C2314C1C7}"/>
              </a:ext>
            </a:extLst>
          </p:cNvPr>
          <p:cNvPicPr>
            <a:picLocks noChangeAspect="1"/>
          </p:cNvPicPr>
          <p:nvPr/>
        </p:nvPicPr>
        <p:blipFill>
          <a:blip r:embed="rId3"/>
          <a:stretch>
            <a:fillRect/>
          </a:stretch>
        </p:blipFill>
        <p:spPr>
          <a:xfrm>
            <a:off x="7285899" y="1706881"/>
            <a:ext cx="4533342" cy="4172020"/>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pic>
        <p:nvPicPr>
          <p:cNvPr id="3" name="Picture 2" descr="Four paths for migration. Rehost, Refactor, Rearchitect and Rebuild">
            <a:extLst>
              <a:ext uri="{FF2B5EF4-FFF2-40B4-BE49-F238E27FC236}">
                <a16:creationId xmlns:a16="http://schemas.microsoft.com/office/drawing/2014/main" id="{B8325EFA-7858-4132-8EF6-3E859FD8BACF}"/>
              </a:ext>
            </a:extLst>
          </p:cNvPr>
          <p:cNvPicPr>
            <a:picLocks noChangeAspect="1"/>
          </p:cNvPicPr>
          <p:nvPr/>
        </p:nvPicPr>
        <p:blipFill>
          <a:blip r:embed="rId3"/>
          <a:stretch>
            <a:fillRect/>
          </a:stretch>
        </p:blipFill>
        <p:spPr>
          <a:xfrm>
            <a:off x="853784" y="1425710"/>
            <a:ext cx="11071296" cy="4974767"/>
          </a:xfrm>
          <a:prstGeom prst="rect">
            <a:avLst/>
          </a:prstGeom>
        </p:spPr>
      </p:pic>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 uri="{C183D7F6-B498-43B3-948B-1728B52AA6E4}">
                <adec:decorative xmlns:adec="http://schemas.microsoft.com/office/drawing/2017/decorative" val="1"/>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 name="Content Placeholder 2"/>
          <p:cNvSpPr>
            <a:spLocks noGrp="1"/>
          </p:cNvSpPr>
          <p:nvPr>
            <p:ph type="body" sz="quarter" idx="10"/>
          </p:nvPr>
        </p:nvSpPr>
        <p:spPr>
          <a:xfrm>
            <a:off x="269239" y="2116183"/>
            <a:ext cx="5626317"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pic>
        <p:nvPicPr>
          <p:cNvPr id="4" name="Picture 3" descr="Graphic depicting the migration of on premises workloads to Azure Virtual Machines via Azure Site Recovery and database migrations from  various types of databases to Azure Virtual Machines via the Azure Database Migration Service">
            <a:extLst>
              <a:ext uri="{FF2B5EF4-FFF2-40B4-BE49-F238E27FC236}">
                <a16:creationId xmlns:a16="http://schemas.microsoft.com/office/drawing/2014/main" id="{0DC4B240-AE7F-4891-8C85-8D1B16013287}"/>
              </a:ext>
            </a:extLst>
          </p:cNvPr>
          <p:cNvPicPr>
            <a:picLocks noChangeAspect="1"/>
          </p:cNvPicPr>
          <p:nvPr/>
        </p:nvPicPr>
        <p:blipFill>
          <a:blip r:embed="rId3"/>
          <a:stretch>
            <a:fillRect/>
          </a:stretch>
        </p:blipFill>
        <p:spPr>
          <a:xfrm>
            <a:off x="6712032" y="1032504"/>
            <a:ext cx="4657748" cy="5303980"/>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PageEdit_EFB8">
            <a:extLst>
              <a:ext uri="{FF2B5EF4-FFF2-40B4-BE49-F238E27FC236}">
                <a16:creationId xmlns:a16="http://schemas.microsoft.com/office/drawing/2014/main" id="{3F3850BF-25AF-4569-B77E-0843F1BEEF73}"/>
              </a:ext>
              <a:ext uri="{C183D7F6-B498-43B3-948B-1728B52AA6E4}">
                <adec:decorative xmlns:adec="http://schemas.microsoft.com/office/drawing/2017/decorative" val="1"/>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3" name="Content Placeholder 2"/>
          <p:cNvSpPr>
            <a:spLocks noGrp="1"/>
          </p:cNvSpPr>
          <p:nvPr>
            <p:ph type="body" sz="quarter" idx="10"/>
          </p:nvPr>
        </p:nvSpPr>
        <p:spPr>
          <a:xfrm>
            <a:off x="269238" y="2116183"/>
            <a:ext cx="6088307"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 are applying a container strategy to certain workloads.</a:t>
            </a:r>
          </a:p>
          <a:p>
            <a:pPr lvl="1">
              <a:spcAft>
                <a:spcPts val="600"/>
              </a:spcAft>
            </a:pPr>
            <a:endParaRPr lang="en-US" sz="2000" dirty="0">
              <a:solidFill>
                <a:schemeClr val="tx1"/>
              </a:solidFill>
            </a:endParaRPr>
          </a:p>
        </p:txBody>
      </p:sp>
      <p:pic>
        <p:nvPicPr>
          <p:cNvPr id="4" name="Picture 3" descr="Graphic depicting the refactoring of on premises workloads to Azure PaaS">
            <a:extLst>
              <a:ext uri="{FF2B5EF4-FFF2-40B4-BE49-F238E27FC236}">
                <a16:creationId xmlns:a16="http://schemas.microsoft.com/office/drawing/2014/main" id="{62EFBD67-01B5-49F5-A23C-168EB72C1230}"/>
              </a:ext>
            </a:extLst>
          </p:cNvPr>
          <p:cNvPicPr>
            <a:picLocks noChangeAspect="1"/>
          </p:cNvPicPr>
          <p:nvPr/>
        </p:nvPicPr>
        <p:blipFill>
          <a:blip r:embed="rId3"/>
          <a:stretch>
            <a:fillRect/>
          </a:stretch>
        </p:blipFill>
        <p:spPr>
          <a:xfrm>
            <a:off x="6688186" y="2089289"/>
            <a:ext cx="4651651" cy="2950720"/>
          </a:xfrm>
          <a:prstGeom prst="rect">
            <a:avLst/>
          </a:prstGeom>
        </p:spPr>
      </p:pic>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Freeform 96">
            <a:extLst>
              <a:ext uri="{FF2B5EF4-FFF2-40B4-BE49-F238E27FC236}">
                <a16:creationId xmlns:a16="http://schemas.microsoft.com/office/drawing/2014/main" id="{DAB30C43-548C-4887-B20A-9D3D74BF2C04}"/>
              </a:ext>
              <a:ext uri="{C183D7F6-B498-43B3-948B-1728B52AA6E4}">
                <adec:decorative xmlns:adec="http://schemas.microsoft.com/office/drawing/2017/decorative" val="1"/>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3" name="Content Placeholder 2"/>
          <p:cNvSpPr>
            <a:spLocks noGrp="1"/>
          </p:cNvSpPr>
          <p:nvPr>
            <p:ph type="body" sz="quarter" idx="10"/>
          </p:nvPr>
        </p:nvSpPr>
        <p:spPr>
          <a:xfrm>
            <a:off x="269239" y="2116183"/>
            <a:ext cx="6177046"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4" name="Picture 3" descr="Graphic depicting the rearchtecting of on premises resources to Azure Kubernetes Service and Azure SQL Database.">
            <a:extLst>
              <a:ext uri="{FF2B5EF4-FFF2-40B4-BE49-F238E27FC236}">
                <a16:creationId xmlns:a16="http://schemas.microsoft.com/office/drawing/2014/main" id="{78F1F111-BBD7-42E9-B62F-BD8A3F4664B0}"/>
              </a:ext>
            </a:extLst>
          </p:cNvPr>
          <p:cNvPicPr>
            <a:picLocks noChangeAspect="1"/>
          </p:cNvPicPr>
          <p:nvPr/>
        </p:nvPicPr>
        <p:blipFill>
          <a:blip r:embed="rId3"/>
          <a:stretch>
            <a:fillRect/>
          </a:stretch>
        </p:blipFill>
        <p:spPr>
          <a:xfrm>
            <a:off x="6903339" y="2018332"/>
            <a:ext cx="4651651" cy="3054361"/>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ool">
            <a:extLst>
              <a:ext uri="{FF2B5EF4-FFF2-40B4-BE49-F238E27FC236}">
                <a16:creationId xmlns:a16="http://schemas.microsoft.com/office/drawing/2014/main" id="{65708B82-681A-420F-A704-244D61C4EDF8}"/>
              </a:ext>
              <a:ext uri="{C183D7F6-B498-43B3-948B-1728B52AA6E4}">
                <adec:decorative xmlns:adec="http://schemas.microsoft.com/office/drawing/2017/decorative" val="1"/>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 name="Content Placeholder 2"/>
          <p:cNvSpPr>
            <a:spLocks noGrp="1"/>
          </p:cNvSpPr>
          <p:nvPr>
            <p:ph type="body" sz="quarter" idx="10"/>
          </p:nvPr>
        </p:nvSpPr>
        <p:spPr>
          <a:xfrm>
            <a:off x="269238" y="2116183"/>
            <a:ext cx="7246847" cy="4618446"/>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5" name="Picture 4" descr="Graphic depicting a completely rebuilt application tier and data tier. Potential services for this rebuild might be Azure Web Apps, Stream Analytics, Azure Functions, Logic Apps, and CosmosDB among other services.">
            <a:extLst>
              <a:ext uri="{FF2B5EF4-FFF2-40B4-BE49-F238E27FC236}">
                <a16:creationId xmlns:a16="http://schemas.microsoft.com/office/drawing/2014/main" id="{092AF36E-410B-4997-A1B9-C33D9119318A}"/>
              </a:ext>
            </a:extLst>
          </p:cNvPr>
          <p:cNvPicPr>
            <a:picLocks noChangeAspect="1"/>
          </p:cNvPicPr>
          <p:nvPr/>
        </p:nvPicPr>
        <p:blipFill>
          <a:blip r:embed="rId3"/>
          <a:stretch>
            <a:fillRect/>
          </a:stretch>
        </p:blipFill>
        <p:spPr>
          <a:xfrm>
            <a:off x="8307379" y="1246686"/>
            <a:ext cx="2719052" cy="4852837"/>
          </a:xfrm>
          <a:prstGeom prst="rect">
            <a:avLst/>
          </a:prstGeom>
        </p:spPr>
      </p:pic>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sp>
        <p:nvSpPr>
          <p:cNvPr id="3" name="Content Placeholder 2"/>
          <p:cNvSpPr>
            <a:spLocks noGrp="1"/>
          </p:cNvSpPr>
          <p:nvPr>
            <p:ph type="body" sz="quarter" idx="10"/>
          </p:nvPr>
        </p:nvSpPr>
        <p:spPr>
          <a:xfrm>
            <a:off x="269240" y="1721994"/>
            <a:ext cx="5609046" cy="4969092"/>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HADR</a:t>
            </a:r>
          </a:p>
          <a:p>
            <a:pPr lvl="1">
              <a:spcAft>
                <a:spcPts val="600"/>
              </a:spcAft>
            </a:pPr>
            <a:r>
              <a:rPr lang="en-US" sz="1600" dirty="0">
                <a:solidFill>
                  <a:schemeClr val="tx1"/>
                </a:solidFill>
              </a:rPr>
              <a:t>99.99% uptime SLA, up to 4 async replicas for DR</a:t>
            </a:r>
          </a:p>
          <a:p>
            <a:pPr lvl="1">
              <a:spcAft>
                <a:spcPts val="600"/>
              </a:spcAft>
            </a:pPr>
            <a:r>
              <a:rPr lang="en-US" sz="1600" dirty="0">
                <a:solidFill>
                  <a:schemeClr val="tx1"/>
                </a:solidFill>
              </a:rPr>
              <a:t>Default backup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pic>
        <p:nvPicPr>
          <p:cNvPr id="8" name="Picture 7" descr="Graphic depicting the configuration of Azure Backup to backup servers both on-prem and in the cloud and to support long term retention of SQL Database backups">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669686"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3" name="Content Placeholder 2"/>
          <p:cNvSpPr>
            <a:spLocks noGrp="1"/>
          </p:cNvSpPr>
          <p:nvPr>
            <p:ph type="body" sz="quarter" idx="10"/>
          </p:nvPr>
        </p:nvSpPr>
        <p:spPr>
          <a:xfrm>
            <a:off x="163603" y="2341756"/>
            <a:ext cx="4241130" cy="4294018"/>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18" name="Picture 17" descr="Screenshot of the Azure Cost Management dashboard used to track usage and cost in the cloud.">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5" name="Picture 4" descr="Graphic of a user being denied the ability to create a resource by an Azure Policy. A screenshot of the Azure Security Center Dashboard.">
            <a:extLst>
              <a:ext uri="{FF2B5EF4-FFF2-40B4-BE49-F238E27FC236}">
                <a16:creationId xmlns:a16="http://schemas.microsoft.com/office/drawing/2014/main" id="{70279B85-23ED-43C1-B43D-D8085EA34F23}"/>
              </a:ext>
            </a:extLst>
          </p:cNvPr>
          <p:cNvPicPr>
            <a:picLocks noChangeAspect="1"/>
          </p:cNvPicPr>
          <p:nvPr/>
        </p:nvPicPr>
        <p:blipFill>
          <a:blip r:embed="rId3"/>
          <a:stretch>
            <a:fillRect/>
          </a:stretch>
        </p:blipFill>
        <p:spPr>
          <a:xfrm>
            <a:off x="3964259" y="289511"/>
            <a:ext cx="10315326" cy="6401355"/>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269680"/>
          </a:xfrm>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Since Fabrikam has Software Assurance benefits, they are eligible to purchase Extended Security Updates for those servers that may not be upgraded due to supportability or third-party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Potential answer</a:t>
            </a:r>
          </a:p>
          <a:p>
            <a:pPr marL="0" indent="0">
              <a:buNone/>
            </a:pPr>
            <a:r>
              <a:rPr lang="en-US" sz="28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lvl="1"/>
            <a:r>
              <a:rPr lang="en-US" sz="2800" dirty="0">
                <a:solidFill>
                  <a:schemeClr val="tx1"/>
                </a:solidFill>
                <a:latin typeface="+mj-lt"/>
              </a:rPr>
              <a:t>Azure Migrate</a:t>
            </a:r>
          </a:p>
          <a:p>
            <a:pPr lvl="1"/>
            <a:r>
              <a:rPr lang="en-US" sz="2800" dirty="0">
                <a:solidFill>
                  <a:schemeClr val="tx1"/>
                </a:solidFill>
                <a:latin typeface="+mj-lt"/>
              </a:rPr>
              <a:t>Microsoft Assessment and Planning Toolkit</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spcBef>
                <a:spcPts val="600"/>
              </a:spcBef>
              <a:spcAft>
                <a:spcPts val="1200"/>
              </a:spcAft>
              <a:buNone/>
            </a:pPr>
            <a:r>
              <a:rPr lang="en-US" sz="2800" dirty="0">
                <a:solidFill>
                  <a:schemeClr val="tx1"/>
                </a:solidFill>
              </a:rPr>
              <a:t>We need to minimize the amount of downtime during migration. How will we do this? What kind of downtime are we looking at?</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When migrating workloads into Azure, how do we handle security and authentication? Will workloads continue to use the same authentication that was used on-premises? </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800" dirty="0">
                <a:solidFill>
                  <a:schemeClr val="tx1"/>
                </a:solidFill>
                <a:hlinkClick r:id="rId3"/>
              </a:rPr>
              <a:t>https://docs.microsoft.com/en-us/azure/best-practices-availability-paired-regions</a:t>
            </a:r>
            <a:r>
              <a:rPr lang="en-US" sz="28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How will migrating from SQL Server to Azure SQL Database impact the role of our database administration team?</a:t>
            </a:r>
          </a:p>
          <a:p>
            <a:pPr marL="0" indent="0">
              <a:buNone/>
            </a:pPr>
            <a:r>
              <a:rPr lang="en-US" sz="2800" dirty="0">
                <a:solidFill>
                  <a:schemeClr val="tx1"/>
                </a:solidFill>
              </a:rPr>
              <a:t>Potential answer</a:t>
            </a:r>
          </a:p>
          <a:p>
            <a:pPr marL="0" indent="0">
              <a:buNone/>
            </a:pPr>
            <a:r>
              <a:rPr lang="en-US" sz="2800" dirty="0">
                <a:solidFill>
                  <a:schemeClr val="tx1"/>
                </a:solidFill>
              </a:rPr>
              <a:t>Database Administrators still perform many of the tasks that are done on premises. For example, design and configuration for high availability and disaster recovery, storage management, performance tuning of critical workloads, responding to alerts, scripting and managing database environments. The nature of how these tasks are approached will change with many of the automation and intelligent features in Azure SQL Database, allowing database administrators to focus on higher value tasks and less on the menial day-to-day tasks.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724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dirty="0">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dirty="0">
              <a:solidFill>
                <a:schemeClr val="tx1"/>
              </a:solidFill>
            </a:endParaRPr>
          </a:p>
          <a:p>
            <a:pPr marL="0" indent="0" algn="r">
              <a:buNone/>
            </a:pPr>
            <a:r>
              <a:rPr lang="en-US" sz="3600" dirty="0">
                <a:solidFill>
                  <a:schemeClr val="tx1"/>
                </a:solidFill>
              </a:rPr>
              <a:t>—Jude Watkins, Director of Database Operations, Fabrikam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61671"/>
            <a:ext cx="11653523" cy="5200076"/>
          </a:xfrm>
        </p:spPr>
        <p:txBody>
          <a:bodyPr>
            <a:normAutofit fontScale="70000" lnSpcReduction="20000"/>
          </a:bodyPr>
          <a:lstStyle/>
          <a:p>
            <a:r>
              <a:rPr lang="en-US" sz="2900" dirty="0">
                <a:solidFill>
                  <a:schemeClr val="tx1"/>
                </a:solidFill>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pPr marL="0" indent="0">
              <a:buNone/>
            </a:pPr>
            <a:endParaRPr lang="en-US" sz="2900" dirty="0">
              <a:solidFill>
                <a:schemeClr val="tx1"/>
              </a:solidFill>
            </a:endParaRPr>
          </a:p>
          <a:p>
            <a:pPr marL="0" indent="0">
              <a:buNone/>
            </a:pPr>
            <a:r>
              <a:rPr lang="en-US" sz="2900" dirty="0">
                <a:solidFill>
                  <a:schemeClr val="tx1"/>
                </a:solidFill>
              </a:rPr>
              <a:t>"</a:t>
            </a:r>
            <a:r>
              <a:rPr lang="en-US" sz="2900" i="1" dirty="0">
                <a:solidFill>
                  <a:schemeClr val="tx1"/>
                </a:solidFill>
              </a:rPr>
              <a:t>We are preparing for Windows and SQL Server 2008/R2 end of support and would like to better understand our options for upgrade and migration.“</a:t>
            </a:r>
          </a:p>
          <a:p>
            <a:pPr marL="0" indent="0" algn="r">
              <a:buNone/>
            </a:pPr>
            <a:r>
              <a:rPr lang="en-US" sz="2900" dirty="0">
                <a:solidFill>
                  <a:schemeClr val="tx1"/>
                </a:solidFill>
              </a:rPr>
              <a:t>Sloane Peterson, Fabrikam CIO </a:t>
            </a:r>
          </a:p>
          <a:p>
            <a:endParaRPr lang="en-US" sz="2900" dirty="0">
              <a:solidFill>
                <a:schemeClr val="tx1"/>
              </a:solidFill>
            </a:endParaRPr>
          </a:p>
          <a:p>
            <a:r>
              <a:rPr lang="en-US" sz="2900" dirty="0">
                <a:solidFill>
                  <a:schemeClr val="tx1"/>
                </a:solidFill>
              </a:rPr>
              <a:t>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900" dirty="0">
                <a:solidFill>
                  <a:schemeClr val="tx1"/>
                </a:solidFill>
              </a:rPr>
              <a:t> </a:t>
            </a:r>
          </a:p>
          <a:p>
            <a:r>
              <a:rPr lang="en-US" sz="2900" dirty="0">
                <a:solidFill>
                  <a:schemeClr val="tx1"/>
                </a:solidFill>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Fabrikam.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short-term plan to maintain support of the system while the application team reskills and gains experience in Azure. </a:t>
            </a:r>
          </a:p>
          <a:p>
            <a:pPr>
              <a:spcAft>
                <a:spcPts val="1200"/>
              </a:spcAft>
            </a:pPr>
            <a:r>
              <a:rPr lang="en-US" sz="2400" dirty="0">
                <a:solidFill>
                  <a:schemeClr val="tx1"/>
                </a:solidFill>
              </a:rPr>
              <a:t>They would also like a long-term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525132"/>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a:solidFill>
                  <a:schemeClr val="tx1"/>
                </a:solidFill>
              </a:rPr>
              <a:t>Fabrikam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a:solidFill>
                  <a:schemeClr val="tx1"/>
                </a:solidFill>
              </a:rPr>
              <a:t>Fabrikam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on-premises. </a:t>
            </a:r>
          </a:p>
          <a:p>
            <a:pPr>
              <a:spcAft>
                <a:spcPts val="600"/>
              </a:spcAft>
            </a:pPr>
            <a:r>
              <a:rPr lang="en-US" sz="2400" dirty="0" err="1">
                <a:solidFill>
                  <a:schemeClr val="tx1"/>
                </a:solidFill>
              </a:rPr>
              <a:t>Fabrikam</a:t>
            </a:r>
            <a:r>
              <a:rPr lang="en-US" sz="2400" dirty="0">
                <a:solidFill>
                  <a:schemeClr val="tx1"/>
                </a:solidFill>
              </a:rPr>
              <a:t> would like you to provide total cost of ownership analysis of a reference  solution they have provided.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When migrating workloads into Azure, how do we handle security and authentication? Will workloads continue to use the same authentication that was used on-premises? </a:t>
            </a:r>
          </a:p>
          <a:p>
            <a:pPr lvl="0">
              <a:spcBef>
                <a:spcPts val="600"/>
              </a:spcBef>
              <a:spcAft>
                <a:spcPts val="1200"/>
              </a:spcAft>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lvl="0">
              <a:spcBef>
                <a:spcPts val="600"/>
              </a:spcBef>
              <a:spcAft>
                <a:spcPts val="1200"/>
              </a:spcAft>
            </a:pPr>
            <a:r>
              <a:rPr lang="en-US" sz="28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2409" y="1423131"/>
            <a:ext cx="7086967" cy="5013763"/>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pic>
        <p:nvPicPr>
          <p:cNvPr id="5" name="Picture 4" descr="Azure Migrate allows easy discovery VMWare VMs and applications including service dependencies">
            <a:extLst>
              <a:ext uri="{FF2B5EF4-FFF2-40B4-BE49-F238E27FC236}">
                <a16:creationId xmlns:a16="http://schemas.microsoft.com/office/drawing/2014/main" id="{B812D7B9-E102-418F-A290-F7DD5AB3B299}"/>
              </a:ext>
            </a:extLst>
          </p:cNvPr>
          <p:cNvPicPr>
            <a:picLocks noChangeAspect="1"/>
          </p:cNvPicPr>
          <p:nvPr/>
        </p:nvPicPr>
        <p:blipFill>
          <a:blip r:embed="rId3"/>
          <a:stretch>
            <a:fillRect/>
          </a:stretch>
        </p:blipFill>
        <p:spPr>
          <a:xfrm>
            <a:off x="7610686" y="1204416"/>
            <a:ext cx="3920068" cy="512108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18710</TotalTime>
  <Words>3730</Words>
  <Application>Microsoft Office PowerPoint</Application>
  <PresentationFormat>Widescreen</PresentationFormat>
  <Paragraphs>396</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575</cp:revision>
  <dcterms:created xsi:type="dcterms:W3CDTF">2016-01-21T23:17:09Z</dcterms:created>
  <dcterms:modified xsi:type="dcterms:W3CDTF">2018-12-17T16:47:09Z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